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63" r:id="rId5"/>
    <p:sldId id="258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897605F-27A1-4192-A291-664E07D6D430}">
          <p14:sldIdLst>
            <p14:sldId id="256"/>
          </p14:sldIdLst>
        </p14:section>
        <p14:section name="1 别人做过与没做的事" id="{47A3370E-7558-4D94-93D6-7C37FDCB5286}">
          <p14:sldIdLst>
            <p14:sldId id="259"/>
            <p14:sldId id="257"/>
            <p14:sldId id="263"/>
            <p14:sldId id="258"/>
          </p14:sldIdLst>
        </p14:section>
        <p14:section name="2 我们的目标" id="{6B8D2A24-E828-4F01-B0C0-AC4804172203}">
          <p14:sldIdLst>
            <p14:sldId id="260"/>
            <p14:sldId id="261"/>
            <p14:sldId id="262"/>
          </p14:sldIdLst>
        </p14:section>
        <p14:section name="3 实现思路" id="{01699D10-64C5-4D45-81DB-8F2F3F2404D4}">
          <p14:sldIdLst>
            <p14:sldId id="264"/>
            <p14:sldId id="265"/>
            <p14:sldId id="266"/>
            <p14:sldId id="267"/>
            <p14:sldId id="268"/>
          </p14:sldIdLst>
        </p14:section>
        <p14:section name="4 实现细节" id="{BC96DA31-EED7-4A6D-B296-B1734BAF5BD7}">
          <p14:sldIdLst>
            <p14:sldId id="269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80007-1CEC-4B23-BA68-D06421BF020E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42959-98FE-44F4-B5D6-6F95AD875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31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如果只对齐到实体上，那么</a:t>
            </a:r>
            <a:r>
              <a:rPr lang="en-US" altLang="zh-CN" dirty="0" smtClean="0"/>
              <a:t>dog</a:t>
            </a:r>
            <a:r>
              <a:rPr lang="zh-CN" altLang="en-US" dirty="0" smtClean="0"/>
              <a:t>对齐的往往是静态的狗，</a:t>
            </a:r>
            <a:r>
              <a:rPr lang="en-US" altLang="zh-CN" dirty="0" smtClean="0"/>
              <a:t>run</a:t>
            </a:r>
            <a:r>
              <a:rPr lang="zh-CN" altLang="en-US" dirty="0" smtClean="0"/>
              <a:t>对齐的往往是人的奔跑动作，只有</a:t>
            </a:r>
            <a:r>
              <a:rPr lang="en-US" altLang="zh-CN" dirty="0" smtClean="0"/>
              <a:t>dog—</a:t>
            </a:r>
            <a:r>
              <a:rPr lang="en-US" altLang="zh-CN" dirty="0" err="1" smtClean="0"/>
              <a:t>CapableOf</a:t>
            </a:r>
            <a:r>
              <a:rPr lang="en-US" altLang="zh-CN" dirty="0" smtClean="0"/>
              <a:t>-&gt;run</a:t>
            </a:r>
            <a:r>
              <a:rPr lang="zh-CN" altLang="en-US" dirty="0" smtClean="0"/>
              <a:t>这个关系才能精确对齐奔跑的狗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42959-98FE-44F4-B5D6-6F95AD875C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83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42959-98FE-44F4-B5D6-6F95AD875C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79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35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90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98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6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8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8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7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05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35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29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9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710FB-AC58-49BD-9E3B-D4D0D8016DD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6A507-7BF1-48A6-90E0-6C89C8B5D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2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7.jpe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5.png"/><Relationship Id="rId5" Type="http://schemas.microsoft.com/office/2007/relationships/media" Target="../media/media3.mp3"/><Relationship Id="rId15" Type="http://schemas.openxmlformats.org/officeDocument/2006/relationships/image" Target="../media/image9.jpeg"/><Relationship Id="rId10" Type="http://schemas.openxmlformats.org/officeDocument/2006/relationships/image" Target="../media/image4.gif"/><Relationship Id="rId4" Type="http://schemas.openxmlformats.org/officeDocument/2006/relationships/audio" Target="../media/media2.mp3"/><Relationship Id="rId9" Type="http://schemas.openxmlformats.org/officeDocument/2006/relationships/image" Target="../media/image3.jpeg"/><Relationship Id="rId1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14.jpeg"/><Relationship Id="rId18" Type="http://schemas.openxmlformats.org/officeDocument/2006/relationships/image" Target="../media/image18.gif"/><Relationship Id="rId3" Type="http://schemas.microsoft.com/office/2007/relationships/media" Target="../media/media1.mp3"/><Relationship Id="rId21" Type="http://schemas.openxmlformats.org/officeDocument/2006/relationships/image" Target="../media/image21.jpe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jpeg"/><Relationship Id="rId17" Type="http://schemas.openxmlformats.org/officeDocument/2006/relationships/image" Target="../media/image17.jpeg"/><Relationship Id="rId2" Type="http://schemas.openxmlformats.org/officeDocument/2006/relationships/audio" Target="../media/media4.mp3"/><Relationship Id="rId16" Type="http://schemas.openxmlformats.org/officeDocument/2006/relationships/image" Target="../media/image16.gif"/><Relationship Id="rId20" Type="http://schemas.openxmlformats.org/officeDocument/2006/relationships/image" Target="../media/image20.jpeg"/><Relationship Id="rId1" Type="http://schemas.microsoft.com/office/2007/relationships/media" Target="../media/media4.mp3"/><Relationship Id="rId6" Type="http://schemas.openxmlformats.org/officeDocument/2006/relationships/audio" Target="../media/media5.mp3"/><Relationship Id="rId11" Type="http://schemas.openxmlformats.org/officeDocument/2006/relationships/image" Target="../media/image12.gif"/><Relationship Id="rId5" Type="http://schemas.microsoft.com/office/2007/relationships/media" Target="../media/media5.mp3"/><Relationship Id="rId15" Type="http://schemas.openxmlformats.org/officeDocument/2006/relationships/image" Target="../media/image5.png"/><Relationship Id="rId10" Type="http://schemas.openxmlformats.org/officeDocument/2006/relationships/image" Target="../media/image11.jpeg"/><Relationship Id="rId19" Type="http://schemas.openxmlformats.org/officeDocument/2006/relationships/image" Target="../media/image19.jpeg"/><Relationship Id="rId4" Type="http://schemas.openxmlformats.org/officeDocument/2006/relationships/audio" Target="../media/media1.mp3"/><Relationship Id="rId9" Type="http://schemas.openxmlformats.org/officeDocument/2006/relationships/image" Target="../media/image10.gif"/><Relationship Id="rId1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多模态常识知识图谱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构建部分总结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244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实现思路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知识图谱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并不是难点，也不是重点，所以选择比较简单的方法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不必从头做起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 err="1" smtClean="0"/>
              <a:t>ConceptNet</a:t>
            </a:r>
            <a:r>
              <a:rPr lang="zh-CN" altLang="en-US" dirty="0" smtClean="0"/>
              <a:t>中获取一个合适的子图，作为我们自己图谱的骨架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25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实现思路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常识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ConceptNet</a:t>
            </a:r>
            <a:r>
              <a:rPr lang="zh-CN" altLang="en-US" dirty="0" smtClean="0"/>
              <a:t>本身是一个涉及领域很宽的图谱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取子图的过程添加较为严格的筛选规则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属于常识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适合添加多模态</a:t>
            </a:r>
            <a:endParaRPr lang="en-US" altLang="zh-CN" dirty="0" smtClean="0"/>
          </a:p>
          <a:p>
            <a:pPr lvl="1"/>
            <a:r>
              <a:rPr lang="zh-CN" altLang="en-US" dirty="0"/>
              <a:t>这两</a:t>
            </a:r>
            <a:r>
              <a:rPr lang="zh-CN" altLang="en-US" dirty="0" smtClean="0"/>
              <a:t>个规则并不是完全取交集，我们保留了一些对常识推理有用但不适合多模态嵌入的数据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25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实现思路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获取多模态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将实体或关系的标签转化为自然语言短语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转化规则涉及到实现细节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检索图片和视频</a:t>
            </a:r>
            <a:r>
              <a:rPr lang="en-US" altLang="zh-CN" dirty="0" smtClean="0"/>
              <a:t>(</a:t>
            </a:r>
            <a:r>
              <a:rPr lang="zh-CN" altLang="en-US" dirty="0" smtClean="0"/>
              <a:t>动图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，利用</a:t>
            </a:r>
            <a:r>
              <a:rPr lang="en-US" altLang="zh-CN" dirty="0" err="1" smtClean="0"/>
              <a:t>Freesound</a:t>
            </a:r>
            <a:r>
              <a:rPr lang="zh-CN" altLang="en-US" dirty="0" smtClean="0"/>
              <a:t>检索音频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239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实现思路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对齐多模态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因为是直接基于标签进行检索，所以基本可以认为检索结果能直接对应</a:t>
            </a:r>
            <a:endParaRPr lang="en-US" altLang="zh-CN" dirty="0" smtClean="0"/>
          </a:p>
          <a:p>
            <a:pPr lvl="1"/>
            <a:r>
              <a:rPr lang="zh-CN" altLang="en-US" dirty="0"/>
              <a:t>同一</a:t>
            </a:r>
            <a:r>
              <a:rPr lang="zh-CN" altLang="en-US" dirty="0" smtClean="0"/>
              <a:t>个多模态数据可能出现在多个位置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后续可能还需要进行一些数据清洗的后处理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946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实现细节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取子图过程的规则</a:t>
            </a:r>
            <a:endParaRPr lang="en-US" altLang="zh-CN" dirty="0" smtClean="0"/>
          </a:p>
          <a:p>
            <a:r>
              <a:rPr lang="zh-CN" altLang="en-US" dirty="0" smtClean="0"/>
              <a:t>多模态检索过程的筛选规则</a:t>
            </a:r>
            <a:endParaRPr lang="en-US" altLang="zh-CN" dirty="0" smtClean="0"/>
          </a:p>
          <a:p>
            <a:r>
              <a:rPr lang="zh-CN" altLang="en-US" dirty="0" smtClean="0"/>
              <a:t>多模态检索过程的标签转化规则</a:t>
            </a:r>
            <a:endParaRPr lang="en-US" altLang="zh-CN" dirty="0" smtClean="0"/>
          </a:p>
          <a:p>
            <a:r>
              <a:rPr lang="zh-CN" altLang="en-US" dirty="0" smtClean="0"/>
              <a:t>对齐的物理实现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486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实现细节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取子图过程的规则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基本算法：</a:t>
            </a:r>
            <a:r>
              <a:rPr lang="en-US" altLang="zh-CN" dirty="0" smtClean="0"/>
              <a:t>BFS</a:t>
            </a:r>
          </a:p>
          <a:p>
            <a:pPr lvl="1"/>
            <a:r>
              <a:rPr lang="zh-CN" altLang="en-US" dirty="0" smtClean="0"/>
              <a:t>筛选规则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语言：只保留英语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权重：小于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的关系舍弃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关系类型：保留特定类型的关系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被过滤掉的数据如何处理？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 smtClean="0"/>
              <a:t>BFS</a:t>
            </a:r>
            <a:r>
              <a:rPr lang="zh-CN" altLang="en-US" dirty="0" smtClean="0"/>
              <a:t>过程中完全视为不存在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19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实现细节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多模态检索过程的筛选规则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所有点都进行检索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特定类型的关系进行</a:t>
            </a:r>
            <a:r>
              <a:rPr lang="zh-CN" altLang="en-US" dirty="0" smtClean="0"/>
              <a:t>检索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>
                <a:solidFill>
                  <a:srgbClr val="00B0F0"/>
                </a:solidFill>
              </a:rPr>
              <a:t>构建过程不考虑噪音处理，如有需要可在完成构建后进行清洗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57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实现细节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多模态检索过程的标签转化规则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ConceptNet</a:t>
            </a:r>
            <a:r>
              <a:rPr lang="zh-CN" altLang="en-US" dirty="0" smtClean="0"/>
              <a:t>官方提供了从</a:t>
            </a:r>
            <a:r>
              <a:rPr lang="en-US" altLang="zh-CN" dirty="0" err="1" smtClean="0"/>
              <a:t>uri</a:t>
            </a:r>
            <a:r>
              <a:rPr lang="zh-CN" altLang="en-US" dirty="0" smtClean="0"/>
              <a:t>转化到标签的工具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实体直接使用标签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关系则按照类型转化为特定格式的短语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A—r-&gt;B</a:t>
            </a:r>
          </a:p>
          <a:p>
            <a:pPr lvl="2"/>
            <a:r>
              <a:rPr lang="en-US" altLang="zh-CN" dirty="0" smtClean="0"/>
              <a:t>A &lt;some relation&gt; 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0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实现细节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对齐的物理实现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将多模态数据存储在文件系统中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将相对路径记录在实体或关系中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13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别人做过与没做的事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知识图谱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以图的形式表达知识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包含实体</a:t>
            </a:r>
            <a:r>
              <a:rPr lang="en-US" altLang="zh-CN" dirty="0" smtClean="0"/>
              <a:t>(</a:t>
            </a:r>
            <a:r>
              <a:rPr lang="zh-CN" altLang="en-US" dirty="0" smtClean="0"/>
              <a:t>点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和关系</a:t>
            </a:r>
            <a:r>
              <a:rPr lang="en-US" altLang="zh-CN" dirty="0" smtClean="0"/>
              <a:t>(</a:t>
            </a:r>
            <a:r>
              <a:rPr lang="zh-CN" altLang="en-US" dirty="0" smtClean="0"/>
              <a:t>边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>
                <a:solidFill>
                  <a:srgbClr val="00B0F0"/>
                </a:solidFill>
              </a:rPr>
              <a:t>可以参考图数据库的应用获得比较直观的认识</a:t>
            </a:r>
            <a:endParaRPr lang="en-US" altLang="zh-CN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04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别人做过与没做的事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常识知识图谱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将表达的知识限制为常识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对常识的定义可能有差异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7296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别人做过与没做的事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多模态嵌入的知识图谱</a:t>
            </a:r>
            <a:endParaRPr lang="en-US" altLang="zh-CN" dirty="0" smtClean="0"/>
          </a:p>
          <a:p>
            <a:pPr lvl="1"/>
            <a:r>
              <a:rPr lang="zh-CN" altLang="en-US" dirty="0"/>
              <a:t>知识</a:t>
            </a:r>
            <a:r>
              <a:rPr lang="zh-CN" altLang="en-US" dirty="0" smtClean="0"/>
              <a:t>图谱中的实体和关系本身可以视为图谱的骨架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两者还可以嵌入其他信息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B0F0"/>
                </a:solidFill>
              </a:rPr>
              <a:t>比较容易想到的，点可以带有优先级，边可以带有权重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pPr lvl="2"/>
            <a:r>
              <a:rPr lang="zh-CN" altLang="en-US" dirty="0">
                <a:solidFill>
                  <a:srgbClr val="00B0F0"/>
                </a:solidFill>
              </a:rPr>
              <a:t>知识</a:t>
            </a:r>
            <a:r>
              <a:rPr lang="zh-CN" altLang="en-US" dirty="0" smtClean="0">
                <a:solidFill>
                  <a:srgbClr val="00B0F0"/>
                </a:solidFill>
              </a:rPr>
              <a:t>图谱可以带有更复杂的嵌入信息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pPr lvl="1"/>
            <a:r>
              <a:rPr lang="zh-CN" altLang="en-US" dirty="0" smtClean="0"/>
              <a:t>如果嵌入的信息是多模态的，就视为多模态知识图谱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45" y="4259473"/>
            <a:ext cx="5702828" cy="1585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08" y="4119773"/>
            <a:ext cx="3813461" cy="18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9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别人做过与没做的事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同时面向常识和嵌入多模态的知识图谱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一个子领域，相对小的切入点</a:t>
            </a:r>
            <a:endParaRPr lang="en-US" altLang="zh-CN" dirty="0" smtClean="0"/>
          </a:p>
          <a:p>
            <a:r>
              <a:rPr lang="zh-CN" altLang="en-US" dirty="0" smtClean="0"/>
              <a:t>嵌入多个模态的图谱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常见的多模态图谱在文本之外最多嵌入两个模态</a:t>
            </a:r>
            <a:endParaRPr lang="en-US" altLang="zh-CN" dirty="0" smtClean="0"/>
          </a:p>
          <a:p>
            <a:r>
              <a:rPr lang="zh-CN" altLang="en-US" dirty="0" smtClean="0"/>
              <a:t>多模态对齐到边上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一般的多模态图谱只对齐到点上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3821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</a:t>
            </a:r>
            <a:r>
              <a:rPr lang="zh-CN" altLang="en-US" dirty="0" smtClean="0"/>
              <a:t>我们的目标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首先要是一个知识图谱</a:t>
            </a:r>
            <a:endParaRPr lang="en-US" altLang="zh-CN" dirty="0" smtClean="0"/>
          </a:p>
          <a:p>
            <a:r>
              <a:rPr lang="zh-CN" altLang="en-US" dirty="0" smtClean="0"/>
              <a:t>面向常识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这里的常识定义偏向于日常生活中所涉及的通用知识，区别于领域知识</a:t>
            </a:r>
            <a:endParaRPr lang="en-US" altLang="zh-CN" dirty="0" smtClean="0"/>
          </a:p>
          <a:p>
            <a:r>
              <a:rPr lang="zh-CN" altLang="en-US" dirty="0"/>
              <a:t>三</a:t>
            </a:r>
            <a:r>
              <a:rPr lang="zh-CN" altLang="en-US" dirty="0" smtClean="0"/>
              <a:t>个模态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视频，图片，音频</a:t>
            </a:r>
            <a:endParaRPr lang="en-US" altLang="zh-CN" dirty="0" smtClean="0"/>
          </a:p>
          <a:p>
            <a:r>
              <a:rPr lang="zh-CN" altLang="en-US" dirty="0" smtClean="0"/>
              <a:t>同时对齐到点和边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可以增强表达能力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770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5AC767D8-23F4-8C48-8EFC-AA0082FADF8D}"/>
              </a:ext>
            </a:extLst>
          </p:cNvPr>
          <p:cNvSpPr txBox="1"/>
          <p:nvPr/>
        </p:nvSpPr>
        <p:spPr>
          <a:xfrm>
            <a:off x="4134544" y="4171824"/>
            <a:ext cx="766538" cy="51935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dog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D9BCF59-33B5-9444-A9AF-F8963C831546}"/>
              </a:ext>
            </a:extLst>
          </p:cNvPr>
          <p:cNvSpPr txBox="1"/>
          <p:nvPr/>
        </p:nvSpPr>
        <p:spPr>
          <a:xfrm>
            <a:off x="6759874" y="4135600"/>
            <a:ext cx="766538" cy="51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run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A4C4BC6-B1AC-C340-B7C8-CE4E277ABC17}"/>
              </a:ext>
            </a:extLst>
          </p:cNvPr>
          <p:cNvSpPr txBox="1"/>
          <p:nvPr/>
        </p:nvSpPr>
        <p:spPr>
          <a:xfrm>
            <a:off x="5079882" y="4031135"/>
            <a:ext cx="1296723" cy="379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CapableOf</a:t>
            </a:r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xmlns="" id="{89FB2D8C-7314-2047-8208-5E98D7537120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4901082" y="4395276"/>
            <a:ext cx="1858792" cy="36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22806767-DC09-AE4E-BBC6-8F1BA3F86E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64" y="2719044"/>
            <a:ext cx="3353300" cy="18862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189852DB-48C5-EA44-A7AE-14EDACB80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63" y="4577865"/>
            <a:ext cx="3353300" cy="1886231"/>
          </a:xfrm>
          <a:prstGeom prst="rect">
            <a:avLst/>
          </a:prstGeom>
        </p:spPr>
      </p:pic>
      <p:pic>
        <p:nvPicPr>
          <p:cNvPr id="15" name="4.mp3" descr="4.mp3">
            <a:hlinkClick r:id="" action="ppaction://media"/>
            <a:extLst>
              <a:ext uri="{FF2B5EF4-FFF2-40B4-BE49-F238E27FC236}">
                <a16:creationId xmlns:a16="http://schemas.microsoft.com/office/drawing/2014/main" xmlns="" id="{880E7511-A62F-8C44-B194-222E07ABB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20712" y="3632801"/>
            <a:ext cx="646875" cy="6468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0F68ACEA-E4B4-594D-BC4C-86F95DD2ED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77" y="4705264"/>
            <a:ext cx="3063707" cy="16339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9670BA5A-244E-5246-A176-515D958091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77" y="2422220"/>
            <a:ext cx="3063707" cy="2293595"/>
          </a:xfrm>
          <a:prstGeom prst="rect">
            <a:avLst/>
          </a:prstGeom>
        </p:spPr>
      </p:pic>
      <p:pic>
        <p:nvPicPr>
          <p:cNvPr id="21" name="1.mp3" descr="1.mp3">
            <a:hlinkClick r:id="" action="ppaction://media"/>
            <a:extLst>
              <a:ext uri="{FF2B5EF4-FFF2-40B4-BE49-F238E27FC236}">
                <a16:creationId xmlns:a16="http://schemas.microsoft.com/office/drawing/2014/main" xmlns="" id="{B4073A26-5442-A747-9E19-05157577C9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76486" y="3721558"/>
            <a:ext cx="563234" cy="5632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A77032D8-98D2-9A4A-AE9A-84C0A4598B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20" y="1974911"/>
            <a:ext cx="2645650" cy="148632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7A4661E1-2173-504E-806F-5E49E08C555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6" r="21763" b="1913"/>
          <a:stretch/>
        </p:blipFill>
        <p:spPr>
          <a:xfrm>
            <a:off x="4473596" y="61783"/>
            <a:ext cx="2716736" cy="1914305"/>
          </a:xfrm>
          <a:prstGeom prst="rect">
            <a:avLst/>
          </a:prstGeom>
        </p:spPr>
      </p:pic>
      <p:pic>
        <p:nvPicPr>
          <p:cNvPr id="26" name="3.mp3" descr="3.mp3">
            <a:hlinkClick r:id="" action="ppaction://media"/>
            <a:extLst>
              <a:ext uri="{FF2B5EF4-FFF2-40B4-BE49-F238E27FC236}">
                <a16:creationId xmlns:a16="http://schemas.microsoft.com/office/drawing/2014/main" xmlns="" id="{56710C34-22E6-1743-A2E3-B2448ED7775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88358" y="3461232"/>
            <a:ext cx="563234" cy="5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7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571DFA68-E998-C542-8B06-1245862F288D}"/>
              </a:ext>
            </a:extLst>
          </p:cNvPr>
          <p:cNvSpPr txBox="1"/>
          <p:nvPr/>
        </p:nvSpPr>
        <p:spPr>
          <a:xfrm>
            <a:off x="5509648" y="761749"/>
            <a:ext cx="766538" cy="576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cat</a:t>
            </a:r>
            <a:endParaRPr kumimoji="1"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B399993-CCCD-DE42-B79F-BE210F87359D}"/>
              </a:ext>
            </a:extLst>
          </p:cNvPr>
          <p:cNvSpPr txBox="1"/>
          <p:nvPr/>
        </p:nvSpPr>
        <p:spPr>
          <a:xfrm>
            <a:off x="6246253" y="726800"/>
            <a:ext cx="172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ReceivesAction</a:t>
            </a:r>
            <a:endParaRPr lang="en-US" altLang="zh-CN" b="1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xmlns="" id="{B016B9B9-A0E3-2C4E-A677-58EEF7E1B499}"/>
              </a:ext>
            </a:extLst>
          </p:cNvPr>
          <p:cNvCxnSpPr>
            <a:cxnSpLocks/>
          </p:cNvCxnSpPr>
          <p:nvPr/>
        </p:nvCxnSpPr>
        <p:spPr>
          <a:xfrm>
            <a:off x="6301469" y="1087434"/>
            <a:ext cx="1585105" cy="8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D8821DAA-D0A6-8249-8C72-7166F5A0F9BE}"/>
              </a:ext>
            </a:extLst>
          </p:cNvPr>
          <p:cNvSpPr txBox="1"/>
          <p:nvPr/>
        </p:nvSpPr>
        <p:spPr>
          <a:xfrm>
            <a:off x="7973329" y="803256"/>
            <a:ext cx="1188000" cy="9360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kept in cage</a:t>
            </a:r>
            <a:endParaRPr kumimoji="1"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D5B6213-CCA6-C34A-83C8-E7855411C5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91" y="1614156"/>
            <a:ext cx="2067000" cy="936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69909C65-231C-0049-AEC8-2B462DDF3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91" y="142087"/>
            <a:ext cx="2067000" cy="146757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CB9413F-E65F-1A43-B257-C960F0411678}"/>
              </a:ext>
            </a:extLst>
          </p:cNvPr>
          <p:cNvSpPr txBox="1"/>
          <p:nvPr/>
        </p:nvSpPr>
        <p:spPr>
          <a:xfrm rot="2347924">
            <a:off x="6209577" y="1508157"/>
            <a:ext cx="76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HasA</a:t>
            </a:r>
            <a:endParaRPr lang="en-US" altLang="zh-CN" b="1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xmlns="" id="{C285DF4A-189F-884F-9395-9DBCC4C3F9C2}"/>
              </a:ext>
            </a:extLst>
          </p:cNvPr>
          <p:cNvCxnSpPr>
            <a:cxnSpLocks/>
          </p:cNvCxnSpPr>
          <p:nvPr/>
        </p:nvCxnSpPr>
        <p:spPr>
          <a:xfrm>
            <a:off x="6045200" y="1451872"/>
            <a:ext cx="874734" cy="737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3BDDB0BF-06F4-5140-9F7B-67DE164B52F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37" y="3467573"/>
            <a:ext cx="1827011" cy="10256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2DB1885A-0F77-7343-A243-4DB3D6B8362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13" y="2405412"/>
            <a:ext cx="1826775" cy="102568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607162D0-FBEA-3B42-8462-8575776A628A}"/>
              </a:ext>
            </a:extLst>
          </p:cNvPr>
          <p:cNvSpPr txBox="1"/>
          <p:nvPr/>
        </p:nvSpPr>
        <p:spPr>
          <a:xfrm rot="18517380">
            <a:off x="3806422" y="2657490"/>
            <a:ext cx="120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CapableOf</a:t>
            </a:r>
            <a:endParaRPr lang="en-US" altLang="zh-CN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xmlns="" id="{424FEFEE-05AA-934A-AEE1-776BE3DDF235}"/>
              </a:ext>
            </a:extLst>
          </p:cNvPr>
          <p:cNvCxnSpPr>
            <a:cxnSpLocks/>
          </p:cNvCxnSpPr>
          <p:nvPr/>
        </p:nvCxnSpPr>
        <p:spPr>
          <a:xfrm flipH="1">
            <a:off x="3668753" y="1472801"/>
            <a:ext cx="2017583" cy="2596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4FE28AF-740D-AA42-BEE9-88D67DF91945}"/>
              </a:ext>
            </a:extLst>
          </p:cNvPr>
          <p:cNvSpPr txBox="1"/>
          <p:nvPr/>
        </p:nvSpPr>
        <p:spPr>
          <a:xfrm>
            <a:off x="2589986" y="3920152"/>
            <a:ext cx="1116000" cy="51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meow</a:t>
            </a:r>
            <a:endParaRPr kumimoji="1" lang="zh-CN" altLang="en-US" b="1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4984871D-5074-6F48-B547-3D2B3C5BD6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78" y="4709205"/>
            <a:ext cx="1889071" cy="141680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F53D75ED-E4DC-7B49-A157-1EE30CCAA30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49" y="4721905"/>
            <a:ext cx="1416803" cy="1416803"/>
          </a:xfrm>
          <a:prstGeom prst="rect">
            <a:avLst/>
          </a:prstGeom>
        </p:spPr>
      </p:pic>
      <p:pic>
        <p:nvPicPr>
          <p:cNvPr id="31" name="meow.mp3" descr="meow.mp3">
            <a:hlinkClick r:id="" action="ppaction://media"/>
            <a:extLst>
              <a:ext uri="{FF2B5EF4-FFF2-40B4-BE49-F238E27FC236}">
                <a16:creationId xmlns:a16="http://schemas.microsoft.com/office/drawing/2014/main" xmlns="" id="{E7AFE45E-59F8-1C43-BFFF-A213ED300A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68752" y="3920152"/>
            <a:ext cx="576000" cy="5760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CD4164F9-E773-514E-9EBD-3A338D2D025C}"/>
              </a:ext>
            </a:extLst>
          </p:cNvPr>
          <p:cNvSpPr txBox="1"/>
          <p:nvPr/>
        </p:nvSpPr>
        <p:spPr>
          <a:xfrm rot="19710056">
            <a:off x="3836205" y="1452939"/>
            <a:ext cx="136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HasProperty</a:t>
            </a:r>
            <a:endParaRPr lang="en-US" altLang="zh-CN" b="1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xmlns="" id="{D696B7DA-CFD2-2D4D-8C46-4B16F398D809}"/>
              </a:ext>
            </a:extLst>
          </p:cNvPr>
          <p:cNvCxnSpPr>
            <a:cxnSpLocks/>
          </p:cNvCxnSpPr>
          <p:nvPr/>
        </p:nvCxnSpPr>
        <p:spPr>
          <a:xfrm flipH="1">
            <a:off x="3827279" y="1189695"/>
            <a:ext cx="1682369" cy="1068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2D72E3C7-6997-2248-AF36-9D1CFCF677D5}"/>
              </a:ext>
            </a:extLst>
          </p:cNvPr>
          <p:cNvSpPr txBox="1"/>
          <p:nvPr/>
        </p:nvSpPr>
        <p:spPr>
          <a:xfrm>
            <a:off x="2482045" y="1862712"/>
            <a:ext cx="1331882" cy="90886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good at hiding</a:t>
            </a:r>
            <a:endParaRPr kumimoji="1" lang="zh-CN" altLang="en-US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0FC012F-2570-6341-B550-C105D7610C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7" y="2438712"/>
            <a:ext cx="2047492" cy="146054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DF8D25CD-68BC-E549-951F-FE9DAB977EC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4" y="1064895"/>
            <a:ext cx="2038350" cy="1358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567766B-27B7-8C40-BEE7-DA771F5A1933}"/>
              </a:ext>
            </a:extLst>
          </p:cNvPr>
          <p:cNvSpPr txBox="1"/>
          <p:nvPr/>
        </p:nvSpPr>
        <p:spPr>
          <a:xfrm>
            <a:off x="6957230" y="1918156"/>
            <a:ext cx="1044000" cy="612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claws</a:t>
            </a:r>
            <a:endParaRPr kumimoji="1" lang="zh-CN" altLang="en-US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F556112C-238B-4644-8564-47408E7044EC}"/>
              </a:ext>
            </a:extLst>
          </p:cNvPr>
          <p:cNvSpPr txBox="1"/>
          <p:nvPr/>
        </p:nvSpPr>
        <p:spPr>
          <a:xfrm>
            <a:off x="8859644" y="3277953"/>
            <a:ext cx="766538" cy="51935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dog</a:t>
            </a:r>
            <a:endParaRPr kumimoji="1" lang="zh-CN" altLang="en-US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907F60E-6C82-1F4D-9484-D6F74A1767A0}"/>
              </a:ext>
            </a:extLst>
          </p:cNvPr>
          <p:cNvSpPr txBox="1"/>
          <p:nvPr/>
        </p:nvSpPr>
        <p:spPr>
          <a:xfrm rot="2347924">
            <a:off x="8141002" y="2579937"/>
            <a:ext cx="76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HasA</a:t>
            </a:r>
            <a:endParaRPr lang="en-US" altLang="zh-CN" b="1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xmlns="" id="{B8CC48DB-8E2F-2C42-B361-30780DB1D16C}"/>
              </a:ext>
            </a:extLst>
          </p:cNvPr>
          <p:cNvCxnSpPr>
            <a:cxnSpLocks/>
            <a:stCxn id="43" idx="1"/>
            <a:endCxn id="14" idx="5"/>
          </p:cNvCxnSpPr>
          <p:nvPr/>
        </p:nvCxnSpPr>
        <p:spPr>
          <a:xfrm flipH="1" flipV="1">
            <a:off x="7848340" y="2440531"/>
            <a:ext cx="1123561" cy="9134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xmlns="" id="{5EF73655-5FF4-5842-AEC4-5078FEDB78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13" y="4634884"/>
            <a:ext cx="1855223" cy="185522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51B909EE-CB80-9C47-AF2D-DB93CF3875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27" y="4610507"/>
            <a:ext cx="2540000" cy="1879600"/>
          </a:xfrm>
          <a:prstGeom prst="rect">
            <a:avLst/>
          </a:prstGeom>
        </p:spPr>
      </p:pic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xmlns="" id="{2FAD7608-925E-1A41-A081-D66082B4D46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168003" y="1836067"/>
            <a:ext cx="308298" cy="56934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xmlns="" id="{432EC659-07AB-C745-AD7C-8A3E68F51C44}"/>
              </a:ext>
            </a:extLst>
          </p:cNvPr>
          <p:cNvCxnSpPr>
            <a:cxnSpLocks/>
          </p:cNvCxnSpPr>
          <p:nvPr/>
        </p:nvCxnSpPr>
        <p:spPr>
          <a:xfrm flipH="1">
            <a:off x="8104486" y="2862242"/>
            <a:ext cx="167507" cy="1686429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8ED6417A-A383-9E4B-8E83-98B972653C89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4433" b="-3964"/>
          <a:stretch/>
        </p:blipFill>
        <p:spPr>
          <a:xfrm>
            <a:off x="10101251" y="3764038"/>
            <a:ext cx="1976661" cy="1350930"/>
          </a:xfrm>
          <a:prstGeom prst="rect">
            <a:avLst/>
          </a:prstGeom>
        </p:spPr>
      </p:pic>
      <p:pic>
        <p:nvPicPr>
          <p:cNvPr id="68" name="4.mp3" descr="4.mp3">
            <a:hlinkClick r:id="" action="ppaction://media"/>
            <a:extLst>
              <a:ext uri="{FF2B5EF4-FFF2-40B4-BE49-F238E27FC236}">
                <a16:creationId xmlns:a16="http://schemas.microsoft.com/office/drawing/2014/main" xmlns="" id="{60956256-C668-6642-BB80-D990AB1312B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642738" y="3350575"/>
            <a:ext cx="480455" cy="480455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847E6D47-6765-2444-BAED-3DD49C844E0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60" y="265069"/>
            <a:ext cx="1792042" cy="1006187"/>
          </a:xfrm>
          <a:prstGeom prst="rect">
            <a:avLst/>
          </a:prstGeom>
        </p:spPr>
      </p:pic>
      <p:pic>
        <p:nvPicPr>
          <p:cNvPr id="74" name="0.mp3" descr="0.mp3">
            <a:hlinkClick r:id="" action="ppaction://media"/>
            <a:extLst>
              <a:ext uri="{FF2B5EF4-FFF2-40B4-BE49-F238E27FC236}">
                <a16:creationId xmlns:a16="http://schemas.microsoft.com/office/drawing/2014/main" xmlns="" id="{7A30E1E6-1425-8F4D-9951-C6259D5C52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190453" y="470459"/>
            <a:ext cx="470796" cy="470796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xmlns="" id="{3C16C758-E1B8-FD42-8277-4F1416CC9260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196811" y="2957423"/>
            <a:ext cx="356247" cy="1677461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xmlns="" id="{DB1FF190-C07B-BC47-AF53-62047688307D}"/>
              </a:ext>
            </a:extLst>
          </p:cNvPr>
          <p:cNvCxnSpPr>
            <a:cxnSpLocks/>
          </p:cNvCxnSpPr>
          <p:nvPr/>
        </p:nvCxnSpPr>
        <p:spPr>
          <a:xfrm flipH="1">
            <a:off x="2289028" y="1649512"/>
            <a:ext cx="2118870" cy="176958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xmlns="" id="{E6559290-397F-154F-B26F-E323F0B7743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7109791" y="513751"/>
            <a:ext cx="2133122" cy="213049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8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5" grpId="0"/>
      <p:bldP spid="7" grpId="0" animBg="1"/>
      <p:bldP spid="12" grpId="0"/>
      <p:bldP spid="22" grpId="0"/>
      <p:bldP spid="24" grpId="0" animBg="1"/>
      <p:bldP spid="33" grpId="0"/>
      <p:bldP spid="35" grpId="0" animBg="1"/>
      <p:bldP spid="14" grpId="0" animBg="1"/>
      <p:bldP spid="43" grpId="0" animBg="1"/>
      <p:bldP spid="43" grpId="1" animBg="1"/>
      <p:bldP spid="44" grpId="0"/>
      <p:bldP spid="4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实现思路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一共四个目标，难度逐渐提高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70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658</Words>
  <Application>Microsoft Office PowerPoint</Application>
  <PresentationFormat>宽屏</PresentationFormat>
  <Paragraphs>104</Paragraphs>
  <Slides>18</Slides>
  <Notes>2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宋体</vt:lpstr>
      <vt:lpstr>Arial</vt:lpstr>
      <vt:lpstr>Calibri</vt:lpstr>
      <vt:lpstr>Calibri Light</vt:lpstr>
      <vt:lpstr>Office 主题</vt:lpstr>
      <vt:lpstr>多模态常识知识图谱 构建部分总结</vt:lpstr>
      <vt:lpstr>1 别人做过与没做的事</vt:lpstr>
      <vt:lpstr>1 别人做过与没做的事</vt:lpstr>
      <vt:lpstr>1 别人做过与没做的事</vt:lpstr>
      <vt:lpstr>1 别人做过与没做的事</vt:lpstr>
      <vt:lpstr>2 我们的目标</vt:lpstr>
      <vt:lpstr>PowerPoint 演示文稿</vt:lpstr>
      <vt:lpstr>PowerPoint 演示文稿</vt:lpstr>
      <vt:lpstr>3 实现思路</vt:lpstr>
      <vt:lpstr>3 实现思路</vt:lpstr>
      <vt:lpstr>3 实现思路</vt:lpstr>
      <vt:lpstr>3 实现思路</vt:lpstr>
      <vt:lpstr>3 实现思路</vt:lpstr>
      <vt:lpstr>4 实现细节</vt:lpstr>
      <vt:lpstr>4 实现细节</vt:lpstr>
      <vt:lpstr>4 实现细节</vt:lpstr>
      <vt:lpstr>4 实现细节</vt:lpstr>
      <vt:lpstr>4 实现细节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多模态常识知识图谱 构建部分总结</dc:title>
  <dc:creator>Tartessossian</dc:creator>
  <cp:lastModifiedBy>Tartessossian</cp:lastModifiedBy>
  <cp:revision>21</cp:revision>
  <dcterms:created xsi:type="dcterms:W3CDTF">2021-07-06T11:08:46Z</dcterms:created>
  <dcterms:modified xsi:type="dcterms:W3CDTF">2021-07-06T12:36:43Z</dcterms:modified>
</cp:coreProperties>
</file>